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73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y="6858000" cx="12198350"/>
  <p:notesSz cx="6950075" cy="9236075"/>
  <p:embeddedFontLst>
    <p:embeddedFont>
      <p:font typeface="Inter-Regular"/>
      <p:regular r:id="rId16"/>
      <p:bold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3842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0F8EDCA-B540-480D-996B-737D5BE8B4A8}">
  <a:tblStyle styleId="{90F8EDCA-B540-480D-996B-737D5BE8B4A8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2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font" Target="fonts/Inter-Regular-bold.fntdata"/><Relationship Id="rId16" Type="http://schemas.openxmlformats.org/officeDocument/2006/relationships/font" Target="fonts/Inter-Regular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937000" y="0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1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0" name="Google Shape;140;p2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2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9" name="Google Shape;149;p3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3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4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8" name="Google Shape;158;p4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4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5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5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6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6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7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8" name="Google Shape;198;p7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7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8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8" name="Google Shape;208;p8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8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9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5" name="Google Shape;215;p9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9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over alternate" showMasterSp="0">
  <p:cSld name="3_Cover alternat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 txBox="1"/>
          <p:nvPr>
            <p:ph type="ctrTitle"/>
          </p:nvPr>
        </p:nvSpPr>
        <p:spPr>
          <a:xfrm>
            <a:off x="915579" y="1476597"/>
            <a:ext cx="5422755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" type="subTitle"/>
          </p:nvPr>
        </p:nvSpPr>
        <p:spPr>
          <a:xfrm>
            <a:off x="915580" y="2422865"/>
            <a:ext cx="5422755" cy="3912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Arial"/>
              <a:buNone/>
              <a:defRPr b="0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Standard slide_no bullets">
  <p:cSld name="4_Standard slide_no bullets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1"/>
          <p:cNvSpPr txBox="1"/>
          <p:nvPr>
            <p:ph idx="1" type="body"/>
          </p:nvPr>
        </p:nvSpPr>
        <p:spPr>
          <a:xfrm>
            <a:off x="352800" y="2851522"/>
            <a:ext cx="4447800" cy="120231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spcBef>
                <a:spcPts val="720"/>
              </a:spcBef>
              <a:spcAft>
                <a:spcPts val="0"/>
              </a:spcAft>
              <a:buSzPts val="2520"/>
              <a:buNone/>
              <a:defRPr b="0" i="0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Quotes">
  <p:cSld name="1_Standard slide_Quotes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2"/>
          <p:cNvSpPr txBox="1"/>
          <p:nvPr/>
        </p:nvSpPr>
        <p:spPr>
          <a:xfrm>
            <a:off x="477838" y="1489075"/>
            <a:ext cx="2338387" cy="8588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840"/>
              <a:buFont typeface="Arial"/>
              <a:buNone/>
            </a:pPr>
            <a:r>
              <a:rPr lang="en-US" sz="11200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</a:t>
            </a:r>
            <a:endParaRPr/>
          </a:p>
        </p:txBody>
      </p:sp>
      <p:sp>
        <p:nvSpPr>
          <p:cNvPr id="79" name="Google Shape;79;p12"/>
          <p:cNvSpPr txBox="1"/>
          <p:nvPr>
            <p:ph idx="1" type="body"/>
          </p:nvPr>
        </p:nvSpPr>
        <p:spPr>
          <a:xfrm>
            <a:off x="513350" y="2526765"/>
            <a:ext cx="5292000" cy="18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2" type="body"/>
          </p:nvPr>
        </p:nvSpPr>
        <p:spPr>
          <a:xfrm>
            <a:off x="513350" y="4632765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-Regular"/>
                <a:ea typeface="Inter-Regular"/>
                <a:cs typeface="Inter-Regular"/>
                <a:sym typeface="Inter-Regular"/>
              </a:defRPr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-Regular"/>
                <a:ea typeface="Inter-Regular"/>
                <a:cs typeface="Inter-Regular"/>
                <a:sym typeface="Inter-Regular"/>
              </a:defRPr>
            </a:lvl3pPr>
            <a:lvl4pPr indent="-299719" lvl="3" marL="18288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4pPr>
            <a:lvl5pPr indent="-299720" lvl="4" marL="22860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3" type="body"/>
          </p:nvPr>
        </p:nvSpPr>
        <p:spPr>
          <a:xfrm>
            <a:off x="513350" y="4971442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-Regular"/>
                <a:ea typeface="Inter-Regular"/>
                <a:cs typeface="Inter-Regular"/>
                <a:sym typeface="Inter-Regular"/>
              </a:defRPr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-Regular"/>
                <a:ea typeface="Inter-Regular"/>
                <a:cs typeface="Inter-Regular"/>
                <a:sym typeface="Inter-Regular"/>
              </a:defRPr>
            </a:lvl3pPr>
            <a:lvl4pPr indent="-299719" lvl="3" marL="18288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4pPr>
            <a:lvl5pPr indent="-299720" lvl="4" marL="22860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Quotes">
  <p:cSld name="2_Standard slide_Quotes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3"/>
          <p:cNvSpPr txBox="1"/>
          <p:nvPr/>
        </p:nvSpPr>
        <p:spPr>
          <a:xfrm>
            <a:off x="4929188" y="979488"/>
            <a:ext cx="2339975" cy="882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840"/>
              <a:buFont typeface="Arial"/>
              <a:buNone/>
            </a:pPr>
            <a:r>
              <a:rPr lang="en-US" sz="11200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 </a:t>
            </a:r>
            <a:endParaRPr/>
          </a:p>
        </p:txBody>
      </p:sp>
      <p:sp>
        <p:nvSpPr>
          <p:cNvPr id="84" name="Google Shape;84;p13"/>
          <p:cNvSpPr txBox="1"/>
          <p:nvPr>
            <p:ph idx="1" type="body"/>
          </p:nvPr>
        </p:nvSpPr>
        <p:spPr>
          <a:xfrm>
            <a:off x="3453175" y="2060235"/>
            <a:ext cx="5292000" cy="30255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5" name="Google Shape;85;p13"/>
          <p:cNvSpPr txBox="1"/>
          <p:nvPr>
            <p:ph idx="2" type="body"/>
          </p:nvPr>
        </p:nvSpPr>
        <p:spPr>
          <a:xfrm>
            <a:off x="3453175" y="5506678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6" name="Google Shape;86;p13"/>
          <p:cNvSpPr txBox="1"/>
          <p:nvPr>
            <p:ph idx="3" type="body"/>
          </p:nvPr>
        </p:nvSpPr>
        <p:spPr>
          <a:xfrm>
            <a:off x="3453175" y="5818717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no bullets">
  <p:cSld name="2_Standard slide_no bullets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4"/>
          <p:cNvSpPr/>
          <p:nvPr>
            <p:ph idx="2" type="pic"/>
          </p:nvPr>
        </p:nvSpPr>
        <p:spPr>
          <a:xfrm>
            <a:off x="6227180" y="0"/>
            <a:ext cx="597117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89" name="Google Shape;89;p14"/>
          <p:cNvSpPr txBox="1"/>
          <p:nvPr>
            <p:ph idx="1" type="body"/>
          </p:nvPr>
        </p:nvSpPr>
        <p:spPr>
          <a:xfrm>
            <a:off x="617221" y="2578743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600"/>
              </a:spcBef>
              <a:spcAft>
                <a:spcPts val="0"/>
              </a:spcAft>
              <a:buSzPts val="2100"/>
              <a:buNone/>
              <a:defRPr sz="3000">
                <a:solidFill>
                  <a:srgbClr val="0070C0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0" name="Google Shape;90;p14"/>
          <p:cNvSpPr txBox="1"/>
          <p:nvPr>
            <p:ph idx="3" type="body"/>
          </p:nvPr>
        </p:nvSpPr>
        <p:spPr>
          <a:xfrm>
            <a:off x="617221" y="3840384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_first_level_bullets">
  <p:cSld name="Standard slide_no_first_level_bullet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2" name="Google Shape;92;p15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5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, no line">
  <p:cSld name="Title only, no line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7" name="Google Shape;97;p16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98" name="Google Shape;98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6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, no headings" type="twoObj">
  <p:cSld name="TWO_OBJECTS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1" name="Google Shape;101;p17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2" name="Google Shape;102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7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7"/>
          <p:cNvSpPr txBox="1"/>
          <p:nvPr>
            <p:ph idx="1" type="body"/>
          </p:nvPr>
        </p:nvSpPr>
        <p:spPr>
          <a:xfrm>
            <a:off x="609918" y="1137919"/>
            <a:ext cx="5387605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05" name="Google Shape;105;p17"/>
          <p:cNvSpPr txBox="1"/>
          <p:nvPr>
            <p:ph idx="2" type="body"/>
          </p:nvPr>
        </p:nvSpPr>
        <p:spPr>
          <a:xfrm>
            <a:off x="6200828" y="1137919"/>
            <a:ext cx="5387605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 with headings">
  <p:cSld name="Two columns with headings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7" name="Google Shape;107;p18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8" name="Google Shape;108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8"/>
          <p:cNvSpPr txBox="1"/>
          <p:nvPr>
            <p:ph idx="1" type="body"/>
          </p:nvPr>
        </p:nvSpPr>
        <p:spPr>
          <a:xfrm>
            <a:off x="612648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0" name="Google Shape;110;p18"/>
          <p:cNvSpPr txBox="1"/>
          <p:nvPr>
            <p:ph idx="2" type="body"/>
          </p:nvPr>
        </p:nvSpPr>
        <p:spPr>
          <a:xfrm>
            <a:off x="6199632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1" name="Google Shape;111;p18"/>
          <p:cNvSpPr txBox="1"/>
          <p:nvPr>
            <p:ph idx="3" type="body"/>
          </p:nvPr>
        </p:nvSpPr>
        <p:spPr>
          <a:xfrm>
            <a:off x="609918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2" name="Google Shape;112;p18"/>
          <p:cNvSpPr txBox="1"/>
          <p:nvPr>
            <p:ph idx="4" type="body"/>
          </p:nvPr>
        </p:nvSpPr>
        <p:spPr>
          <a:xfrm>
            <a:off x="6199632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3" name="Google Shape;113;p18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ey statement">
  <p:cSld name="Key statement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cused data">
  <p:cSld name="Focused data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ver" showMasterSp="0">
  <p:cSld name="1_Cov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" name="Google Shape;23;p3"/>
          <p:cNvCxnSpPr/>
          <p:nvPr/>
        </p:nvCxnSpPr>
        <p:spPr>
          <a:xfrm>
            <a:off x="1333500" y="5708650"/>
            <a:ext cx="8121650" cy="0"/>
          </a:xfrm>
          <a:prstGeom prst="straightConnector1">
            <a:avLst/>
          </a:prstGeom>
          <a:noFill/>
          <a:ln cap="flat" cmpd="sng" w="9525">
            <a:solidFill>
              <a:srgbClr val="82829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4" name="Google Shape;24;p3"/>
          <p:cNvSpPr txBox="1"/>
          <p:nvPr/>
        </p:nvSpPr>
        <p:spPr>
          <a:xfrm>
            <a:off x="461963" y="5605463"/>
            <a:ext cx="1044575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828290"/>
                </a:solidFill>
                <a:latin typeface="Calibri"/>
                <a:ea typeface="Calibri"/>
                <a:cs typeface="Calibri"/>
                <a:sym typeface="Calibri"/>
              </a:rPr>
              <a:t>Written by</a:t>
            </a:r>
            <a:endParaRPr/>
          </a:p>
        </p:txBody>
      </p:sp>
      <p:pic>
        <p:nvPicPr>
          <p:cNvPr id="25" name="Google Shape;25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3"/>
          <p:cNvSpPr txBox="1"/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" type="subTitle"/>
          </p:nvPr>
        </p:nvSpPr>
        <p:spPr>
          <a:xfrm>
            <a:off x="775504" y="3046158"/>
            <a:ext cx="4328932" cy="104632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b="1" sz="1600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8" name="Google Shape;28;p3"/>
          <p:cNvSpPr txBox="1"/>
          <p:nvPr>
            <p:ph idx="2" type="body"/>
          </p:nvPr>
        </p:nvSpPr>
        <p:spPr>
          <a:xfrm>
            <a:off x="1333184" y="6019189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3" type="body"/>
          </p:nvPr>
        </p:nvSpPr>
        <p:spPr>
          <a:xfrm>
            <a:off x="1333184" y="6216807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3"/>
          <p:cNvSpPr/>
          <p:nvPr>
            <p:ph idx="4" type="pic"/>
          </p:nvPr>
        </p:nvSpPr>
        <p:spPr>
          <a:xfrm>
            <a:off x="461983" y="5914642"/>
            <a:ext cx="576000" cy="576000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1">
  <p:cSld name="Divider 1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3">
  <p:cSld name="Divider 3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" showMasterSp="0">
  <p:cSld name="Empty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Empty">
  <p:cSld name="1_Empty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24"/>
          <p:cNvSpPr/>
          <p:nvPr>
            <p:ph idx="2" type="media"/>
          </p:nvPr>
        </p:nvSpPr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al legal text" showMasterSp="0">
  <p:cSld name="Final legal text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5"/>
          <p:cNvSpPr txBox="1"/>
          <p:nvPr>
            <p:ph idx="1" type="body"/>
          </p:nvPr>
        </p:nvSpPr>
        <p:spPr>
          <a:xfrm>
            <a:off x="607799" y="719139"/>
            <a:ext cx="4677635" cy="52100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68605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30"/>
              <a:buFont typeface="Arial"/>
              <a:buChar char="►"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6416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60"/>
              <a:buFont typeface="Arial"/>
              <a:buChar char="►"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>
  <p:cSld name="Blank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no bullets">
  <p:cSld name="1_Standard slide_no bulle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Google Shape;32;p4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3" name="Google Shape;33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" type="body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2" type="body"/>
          </p:nvPr>
        </p:nvSpPr>
        <p:spPr>
          <a:xfrm>
            <a:off x="7133461" y="4055931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4"/>
          <p:cNvSpPr/>
          <p:nvPr>
            <p:ph idx="3" type="pic"/>
          </p:nvPr>
        </p:nvSpPr>
        <p:spPr>
          <a:xfrm>
            <a:off x="6123007" y="3578083"/>
            <a:ext cx="778959" cy="778959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38" name="Google Shape;38;p4"/>
          <p:cNvSpPr txBox="1"/>
          <p:nvPr>
            <p:ph idx="4" type="body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4"/>
          <p:cNvSpPr txBox="1"/>
          <p:nvPr>
            <p:ph idx="5" type="body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/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">
  <p:cSld name="Standard slide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Google Shape;41;p5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42" name="Google Shape;42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5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pproved question wide" showMasterSp="0">
  <p:cSld name="Approved question wide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6"/>
          <p:cNvSpPr txBox="1"/>
          <p:nvPr>
            <p:ph type="ctrTitle"/>
          </p:nvPr>
        </p:nvSpPr>
        <p:spPr>
          <a:xfrm>
            <a:off x="944880" y="2158329"/>
            <a:ext cx="4783882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" type="subTitle"/>
          </p:nvPr>
        </p:nvSpPr>
        <p:spPr>
          <a:xfrm>
            <a:off x="945072" y="3200329"/>
            <a:ext cx="4808028" cy="64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FEFEFE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Standard slide">
  <p:cSld name="3_Standard slid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Google Shape;50;p7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51" name="Google Shape;51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7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">
  <p:cSld name="2_Standard slide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Google Shape;54;p8"/>
          <p:cNvCxnSpPr/>
          <p:nvPr/>
        </p:nvCxnSpPr>
        <p:spPr>
          <a:xfrm>
            <a:off x="609600" y="908050"/>
            <a:ext cx="7724775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55" name="Google Shape;55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8"/>
          <p:cNvSpPr/>
          <p:nvPr>
            <p:ph idx="2" type="pic"/>
          </p:nvPr>
        </p:nvSpPr>
        <p:spPr>
          <a:xfrm>
            <a:off x="8199120" y="1"/>
            <a:ext cx="3999231" cy="61561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57" name="Google Shape;57;p8"/>
          <p:cNvSpPr txBox="1"/>
          <p:nvPr>
            <p:ph type="title"/>
          </p:nvPr>
        </p:nvSpPr>
        <p:spPr>
          <a:xfrm>
            <a:off x="609919" y="294200"/>
            <a:ext cx="7444422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8"/>
          <p:cNvSpPr txBox="1"/>
          <p:nvPr>
            <p:ph idx="1" type="body"/>
          </p:nvPr>
        </p:nvSpPr>
        <p:spPr>
          <a:xfrm>
            <a:off x="609918" y="1137921"/>
            <a:ext cx="7299642" cy="8737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8"/>
          <p:cNvSpPr txBox="1"/>
          <p:nvPr>
            <p:ph idx="3" type="body"/>
          </p:nvPr>
        </p:nvSpPr>
        <p:spPr>
          <a:xfrm>
            <a:off x="609918" y="2311401"/>
            <a:ext cx="3580117" cy="38447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0" name="Google Shape;60;p8"/>
          <p:cNvSpPr txBox="1"/>
          <p:nvPr>
            <p:ph idx="4" type="body"/>
          </p:nvPr>
        </p:nvSpPr>
        <p:spPr>
          <a:xfrm>
            <a:off x="4329443" y="2311401"/>
            <a:ext cx="3580117" cy="12547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1" name="Google Shape;61;p8"/>
          <p:cNvSpPr txBox="1"/>
          <p:nvPr>
            <p:ph idx="5" type="body"/>
          </p:nvPr>
        </p:nvSpPr>
        <p:spPr>
          <a:xfrm>
            <a:off x="4329443" y="4236721"/>
            <a:ext cx="3580117" cy="1944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">
  <p:cSld name="1_Standard slide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" name="Google Shape;63;p9"/>
          <p:cNvCxnSpPr/>
          <p:nvPr/>
        </p:nvCxnSpPr>
        <p:spPr>
          <a:xfrm>
            <a:off x="2695575" y="908050"/>
            <a:ext cx="889158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64" name="Google Shape;64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9"/>
          <p:cNvSpPr/>
          <p:nvPr>
            <p:ph idx="2" type="pic"/>
          </p:nvPr>
        </p:nvSpPr>
        <p:spPr>
          <a:xfrm>
            <a:off x="0" y="0"/>
            <a:ext cx="2384460" cy="6857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66" name="Google Shape;66;p9"/>
          <p:cNvSpPr txBox="1"/>
          <p:nvPr>
            <p:ph type="title"/>
          </p:nvPr>
        </p:nvSpPr>
        <p:spPr>
          <a:xfrm>
            <a:off x="2695294" y="294200"/>
            <a:ext cx="8892000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9"/>
          <p:cNvSpPr txBox="1"/>
          <p:nvPr>
            <p:ph idx="1" type="body"/>
          </p:nvPr>
        </p:nvSpPr>
        <p:spPr>
          <a:xfrm>
            <a:off x="2695293" y="1137921"/>
            <a:ext cx="274288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8" name="Google Shape;68;p9"/>
          <p:cNvSpPr txBox="1"/>
          <p:nvPr>
            <p:ph idx="3" type="body"/>
          </p:nvPr>
        </p:nvSpPr>
        <p:spPr>
          <a:xfrm>
            <a:off x="5727083" y="1137921"/>
            <a:ext cx="280384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4" type="body"/>
          </p:nvPr>
        </p:nvSpPr>
        <p:spPr>
          <a:xfrm>
            <a:off x="8819832" y="1137921"/>
            <a:ext cx="2768600" cy="27961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 bullets" type="obj">
  <p:cSld name="OBJEC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Google Shape;71;p10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72" name="Google Shape;72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0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0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theme" Target="../theme/theme1.xml"/><Relationship Id="rId25" Type="http://schemas.openxmlformats.org/officeDocument/2006/relationships/slideLayout" Target="../slideLayouts/slideLayout25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609600" y="293688"/>
            <a:ext cx="10979150" cy="5921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12" name="Google Shape;12;p1"/>
          <p:cNvSpPr txBox="1"/>
          <p:nvPr/>
        </p:nvSpPr>
        <p:spPr>
          <a:xfrm>
            <a:off x="10642600" y="6470650"/>
            <a:ext cx="1192213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7 July 2020</a:t>
            </a:r>
            <a:endParaRPr b="0" i="0" sz="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1"/>
          <p:cNvSpPr txBox="1"/>
          <p:nvPr/>
        </p:nvSpPr>
        <p:spPr>
          <a:xfrm>
            <a:off x="3162300" y="6470650"/>
            <a:ext cx="3086100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Maharashtra State Board of Technical Education</a:t>
            </a:r>
            <a:endParaRPr/>
          </a:p>
        </p:txBody>
      </p:sp>
      <p:sp>
        <p:nvSpPr>
          <p:cNvPr id="14" name="Google Shape;14;p1"/>
          <p:cNvSpPr txBox="1"/>
          <p:nvPr/>
        </p:nvSpPr>
        <p:spPr>
          <a:xfrm>
            <a:off x="609600" y="6470650"/>
            <a:ext cx="663575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b="0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7"/>
          <p:cNvSpPr txBox="1"/>
          <p:nvPr>
            <p:ph type="ctrTitle"/>
          </p:nvPr>
        </p:nvSpPr>
        <p:spPr>
          <a:xfrm>
            <a:off x="915988" y="1476375"/>
            <a:ext cx="5422900" cy="8604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CO_IF_22316_UO3</a:t>
            </a:r>
            <a:endParaRPr/>
          </a:p>
        </p:txBody>
      </p:sp>
      <p:sp>
        <p:nvSpPr>
          <p:cNvPr id="137" name="Google Shape;137;p27"/>
          <p:cNvSpPr txBox="1"/>
          <p:nvPr>
            <p:ph idx="1" type="subTitle"/>
          </p:nvPr>
        </p:nvSpPr>
        <p:spPr>
          <a:xfrm>
            <a:off x="915988" y="2422525"/>
            <a:ext cx="5422900" cy="1374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Pratibha Pednekar, Lecturer, VES Polytechnic</a:t>
            </a:r>
            <a:endParaRPr sz="1200"/>
          </a:p>
          <a:p>
            <a:pPr indent="0" lvl="0" marL="0" rtl="0" algn="l">
              <a:lnSpc>
                <a:spcPct val="100000"/>
              </a:lnSpc>
              <a:spcBef>
                <a:spcPts val="1520"/>
              </a:spcBef>
              <a:spcAft>
                <a:spcPts val="0"/>
              </a:spcAft>
              <a:buSzPts val="1120"/>
              <a:buNone/>
            </a:pPr>
            <a:r>
              <a:rPr b="1" lang="en-US"/>
              <a:t>Date: 07 July2020</a:t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1520"/>
              </a:spcBef>
              <a:spcAft>
                <a:spcPts val="0"/>
              </a:spcAft>
              <a:buSzPts val="1120"/>
              <a:buNone/>
            </a:pPr>
            <a:r>
              <a:rPr b="1" lang="en-US"/>
              <a:t>MSBTE LEAD: Learning at your Doorstep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8"/>
          <p:cNvSpPr txBox="1"/>
          <p:nvPr>
            <p:ph type="ctrTitle"/>
          </p:nvPr>
        </p:nvSpPr>
        <p:spPr>
          <a:xfrm>
            <a:off x="776288" y="1954213"/>
            <a:ext cx="4752315" cy="9794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Unit 03 :</a:t>
            </a:r>
            <a:br>
              <a:rPr lang="en-US"/>
            </a:br>
            <a:r>
              <a:rPr lang="en-US">
                <a:solidFill>
                  <a:srgbClr val="2E2E38"/>
                </a:solidFill>
              </a:rPr>
              <a:t> </a:t>
            </a:r>
            <a:r>
              <a:rPr lang="en-US"/>
              <a:t>Implement Inheritance in c++</a:t>
            </a:r>
            <a:endParaRPr/>
          </a:p>
        </p:txBody>
      </p:sp>
      <p:sp>
        <p:nvSpPr>
          <p:cNvPr id="144" name="Google Shape;144;p28"/>
          <p:cNvSpPr txBox="1"/>
          <p:nvPr>
            <p:ph idx="2" type="body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Pratibha Sameer Pednekar</a:t>
            </a:r>
            <a:endParaRPr/>
          </a:p>
        </p:txBody>
      </p:sp>
      <p:sp>
        <p:nvSpPr>
          <p:cNvPr id="145" name="Google Shape;145;p28"/>
          <p:cNvSpPr txBox="1"/>
          <p:nvPr>
            <p:ph idx="3" type="body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Lecturer, Department of Computer Engineering[NBA Accredited],Vivekanand Education Society’s Polytechnic, Mumbai</a:t>
            </a:r>
            <a:endParaRPr sz="1200"/>
          </a:p>
        </p:txBody>
      </p:sp>
      <p:pic>
        <p:nvPicPr>
          <p:cNvPr descr="C:\Users\sameer pednekar\Downloads\since colorlogo.jpg" id="146" name="Google Shape;146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5504" y="5861798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9"/>
          <p:cNvSpPr txBox="1"/>
          <p:nvPr>
            <p:ph type="ctrTitle"/>
          </p:nvPr>
        </p:nvSpPr>
        <p:spPr>
          <a:xfrm>
            <a:off x="776288" y="1463041"/>
            <a:ext cx="5850143" cy="14706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/>
              <a:t>Unit Outcome 1 : Explain given Type of Inheritance based on characteristic </a:t>
            </a:r>
            <a:br>
              <a:rPr lang="en-US" sz="3200"/>
            </a:br>
            <a:r>
              <a:rPr lang="en-US" sz="3200"/>
              <a:t>Unit Outcome 2 : Implement given type of Inheritance in c++ Program</a:t>
            </a:r>
            <a:endParaRPr/>
          </a:p>
        </p:txBody>
      </p:sp>
      <p:sp>
        <p:nvSpPr>
          <p:cNvPr id="153" name="Google Shape;153;p29"/>
          <p:cNvSpPr txBox="1"/>
          <p:nvPr>
            <p:ph idx="2" type="body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Pratibha Sameer Pednekar</a:t>
            </a:r>
            <a:endParaRPr/>
          </a:p>
        </p:txBody>
      </p:sp>
      <p:sp>
        <p:nvSpPr>
          <p:cNvPr id="154" name="Google Shape;154;p29"/>
          <p:cNvSpPr txBox="1"/>
          <p:nvPr>
            <p:ph idx="3" type="body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Lecturer, Department of Computer Engineering[NBA Accredited],Vivekanand Education Society’s Polytechnic, Mumbai</a:t>
            </a:r>
            <a:endParaRPr sz="1200"/>
          </a:p>
        </p:txBody>
      </p:sp>
      <p:pic>
        <p:nvPicPr>
          <p:cNvPr descr="C:\Users\sameer pednekar\Downloads\since colorlogo.jpg" id="155" name="Google Shape;155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5504" y="5861798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0"/>
          <p:cNvSpPr txBox="1"/>
          <p:nvPr>
            <p:ph type="ctrTitle"/>
          </p:nvPr>
        </p:nvSpPr>
        <p:spPr>
          <a:xfrm>
            <a:off x="776288" y="1954213"/>
            <a:ext cx="5850143" cy="13798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Learning Outcome 3 : student should able to understand types of Inheritance and it's program</a:t>
            </a:r>
            <a:endParaRPr/>
          </a:p>
        </p:txBody>
      </p:sp>
      <p:sp>
        <p:nvSpPr>
          <p:cNvPr id="162" name="Google Shape;162;p30"/>
          <p:cNvSpPr txBox="1"/>
          <p:nvPr>
            <p:ph idx="2" type="body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Pratibha Sameer Pednekar</a:t>
            </a:r>
            <a:endParaRPr/>
          </a:p>
        </p:txBody>
      </p:sp>
      <p:sp>
        <p:nvSpPr>
          <p:cNvPr id="163" name="Google Shape;163;p30"/>
          <p:cNvSpPr txBox="1"/>
          <p:nvPr>
            <p:ph idx="3" type="body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Lecturer, Department of Computer Engineering[NBA Accredited],Vivekanand Education Society’s Polytechnic, Mumbai</a:t>
            </a:r>
            <a:endParaRPr sz="1200"/>
          </a:p>
        </p:txBody>
      </p:sp>
      <p:pic>
        <p:nvPicPr>
          <p:cNvPr descr="C:\Users\sameer pednekar\Downloads\since colorlogo.jpg" id="164" name="Google Shape;164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5504" y="5861798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1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What we will learn today </a:t>
            </a:r>
            <a:endParaRPr/>
          </a:p>
        </p:txBody>
      </p:sp>
      <p:graphicFrame>
        <p:nvGraphicFramePr>
          <p:cNvPr id="170" name="Google Shape;170;p31"/>
          <p:cNvGraphicFramePr/>
          <p:nvPr/>
        </p:nvGraphicFramePr>
        <p:xfrm>
          <a:off x="609600" y="11382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{90F8EDCA-B540-480D-996B-737D5BE8B4A8}</a:tableStyleId>
              </a:tblPr>
              <a:tblGrid>
                <a:gridCol w="604525"/>
                <a:gridCol w="4219775"/>
              </a:tblGrid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800" u="none" cap="none" strike="noStrik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1.</a:t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800" u="none" cap="none" strike="noStrik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Single Inheritance</a:t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-Regular"/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Inter-Regular"/>
                        <a:buNone/>
                      </a:pPr>
                      <a:r>
                        <a:t/>
                      </a:r>
                      <a:endParaRPr b="0" sz="16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71" name="Google Shape;171;p31"/>
          <p:cNvSpPr txBox="1"/>
          <p:nvPr>
            <p:ph idx="1" type="body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Pratibha Sameer Pednekar</a:t>
            </a:r>
            <a:endParaRPr/>
          </a:p>
        </p:txBody>
      </p:sp>
      <p:sp>
        <p:nvSpPr>
          <p:cNvPr id="172" name="Google Shape;172;p31"/>
          <p:cNvSpPr txBox="1"/>
          <p:nvPr>
            <p:ph idx="2" type="body"/>
          </p:nvPr>
        </p:nvSpPr>
        <p:spPr>
          <a:xfrm>
            <a:off x="7133461" y="4055931"/>
            <a:ext cx="4236904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560"/>
              <a:buNone/>
            </a:pPr>
            <a:r>
              <a:rPr lang="en-US" sz="800"/>
              <a:t>Lecturer, Department of Computer Engineering[NBA Accredited],Vivekanand Education Society’s Polytechnic, Mumbai</a:t>
            </a:r>
            <a:endParaRPr/>
          </a:p>
        </p:txBody>
      </p:sp>
      <p:sp>
        <p:nvSpPr>
          <p:cNvPr id="173" name="Google Shape;173;p31"/>
          <p:cNvSpPr txBox="1"/>
          <p:nvPr>
            <p:ph idx="4" type="body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Key takeaways</a:t>
            </a:r>
            <a:endParaRPr/>
          </a:p>
        </p:txBody>
      </p:sp>
      <p:sp>
        <p:nvSpPr>
          <p:cNvPr id="174" name="Google Shape;174;p31"/>
          <p:cNvSpPr txBox="1"/>
          <p:nvPr>
            <p:ph idx="5" type="body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20"/>
              <a:buNone/>
            </a:pPr>
            <a:r>
              <a:rPr lang="en-US"/>
              <a:t> Single Inheritance</a:t>
            </a:r>
            <a:endParaRPr/>
          </a:p>
        </p:txBody>
      </p:sp>
      <p:pic>
        <p:nvPicPr>
          <p:cNvPr descr="C:\Users\sameer pednekar\Downloads\since colorlogo.jpg" id="175" name="Google Shape;175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45845" y="3749490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2"/>
          <p:cNvSpPr txBox="1"/>
          <p:nvPr>
            <p:ph type="title"/>
          </p:nvPr>
        </p:nvSpPr>
        <p:spPr>
          <a:xfrm>
            <a:off x="609600" y="293688"/>
            <a:ext cx="10979150" cy="590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Concept Map</a:t>
            </a:r>
            <a:endParaRPr/>
          </a:p>
        </p:txBody>
      </p:sp>
      <p:sp>
        <p:nvSpPr>
          <p:cNvPr id="181" name="Google Shape;181;p32"/>
          <p:cNvSpPr txBox="1"/>
          <p:nvPr>
            <p:ph idx="1" type="body"/>
          </p:nvPr>
        </p:nvSpPr>
        <p:spPr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2" name="Google Shape;182;p32"/>
          <p:cNvSpPr/>
          <p:nvPr/>
        </p:nvSpPr>
        <p:spPr>
          <a:xfrm>
            <a:off x="0" y="0"/>
            <a:ext cx="1219835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3" name="Google Shape;183;p32"/>
          <p:cNvSpPr/>
          <p:nvPr/>
        </p:nvSpPr>
        <p:spPr>
          <a:xfrm>
            <a:off x="0" y="0"/>
            <a:ext cx="1219835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4" name="Google Shape;184;p32"/>
          <p:cNvSpPr/>
          <p:nvPr/>
        </p:nvSpPr>
        <p:spPr>
          <a:xfrm>
            <a:off x="0" y="0"/>
            <a:ext cx="1219835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5" name="Google Shape;185;p32"/>
          <p:cNvSpPr/>
          <p:nvPr/>
        </p:nvSpPr>
        <p:spPr>
          <a:xfrm>
            <a:off x="4668129" y="1138238"/>
            <a:ext cx="1378634" cy="661182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98FFAA"/>
              </a:gs>
              <a:gs pos="35000">
                <a:srgbClr val="B8FEC4"/>
              </a:gs>
              <a:gs pos="100000">
                <a:srgbClr val="E1FFE8"/>
              </a:gs>
            </a:gsLst>
            <a:lin ang="16200000" scaled="0"/>
          </a:gradFill>
          <a:ln cap="flat" cmpd="sng" w="9525">
            <a:solidFill>
              <a:srgbClr val="27B55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LO3</a:t>
            </a:r>
            <a:endParaRPr sz="12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6" name="Google Shape;186;p32"/>
          <p:cNvSpPr/>
          <p:nvPr/>
        </p:nvSpPr>
        <p:spPr>
          <a:xfrm>
            <a:off x="8841545" y="2787748"/>
            <a:ext cx="1378634" cy="661182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98FFAA"/>
              </a:gs>
              <a:gs pos="35000">
                <a:srgbClr val="B8FEC4"/>
              </a:gs>
              <a:gs pos="100000">
                <a:srgbClr val="E1FFE8"/>
              </a:gs>
            </a:gsLst>
            <a:lin ang="16200000" scaled="0"/>
          </a:gradFill>
          <a:ln cap="flat" cmpd="sng" w="9525">
            <a:solidFill>
              <a:srgbClr val="27B55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Hybrid</a:t>
            </a:r>
            <a:endParaRPr sz="12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7" name="Google Shape;187;p32"/>
          <p:cNvSpPr/>
          <p:nvPr/>
        </p:nvSpPr>
        <p:spPr>
          <a:xfrm>
            <a:off x="6736079" y="2787748"/>
            <a:ext cx="1753773" cy="661182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98FFAA"/>
              </a:gs>
              <a:gs pos="35000">
                <a:srgbClr val="B8FEC4"/>
              </a:gs>
              <a:gs pos="100000">
                <a:srgbClr val="E1FFE8"/>
              </a:gs>
            </a:gsLst>
            <a:lin ang="16200000" scaled="0"/>
          </a:gradFill>
          <a:ln cap="flat" cmpd="sng" w="9525">
            <a:solidFill>
              <a:srgbClr val="27B55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Hierarchical</a:t>
            </a:r>
            <a:endParaRPr sz="12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8" name="Google Shape;188;p32"/>
          <p:cNvSpPr/>
          <p:nvPr/>
        </p:nvSpPr>
        <p:spPr>
          <a:xfrm>
            <a:off x="4989342" y="2787748"/>
            <a:ext cx="1378634" cy="661182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98FFAA"/>
              </a:gs>
              <a:gs pos="35000">
                <a:srgbClr val="B8FEC4"/>
              </a:gs>
              <a:gs pos="100000">
                <a:srgbClr val="E1FFE8"/>
              </a:gs>
            </a:gsLst>
            <a:lin ang="16200000" scaled="0"/>
          </a:gradFill>
          <a:ln cap="flat" cmpd="sng" w="9525">
            <a:solidFill>
              <a:srgbClr val="27B55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Multiple</a:t>
            </a:r>
            <a:endParaRPr sz="12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9" name="Google Shape;189;p32"/>
          <p:cNvSpPr/>
          <p:nvPr/>
        </p:nvSpPr>
        <p:spPr>
          <a:xfrm>
            <a:off x="3226191" y="2787748"/>
            <a:ext cx="1441938" cy="661182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98FFAA"/>
              </a:gs>
              <a:gs pos="35000">
                <a:srgbClr val="B8FEC4"/>
              </a:gs>
              <a:gs pos="100000">
                <a:srgbClr val="E1FFE8"/>
              </a:gs>
            </a:gsLst>
            <a:lin ang="16200000" scaled="0"/>
          </a:gradFill>
          <a:ln cap="flat" cmpd="sng" w="9525">
            <a:solidFill>
              <a:srgbClr val="27B55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Multilevel</a:t>
            </a:r>
            <a:endParaRPr sz="12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90" name="Google Shape;190;p32"/>
          <p:cNvSpPr/>
          <p:nvPr/>
        </p:nvSpPr>
        <p:spPr>
          <a:xfrm>
            <a:off x="1366911" y="2787747"/>
            <a:ext cx="1378634" cy="661183"/>
          </a:xfrm>
          <a:prstGeom prst="roundRect">
            <a:avLst>
              <a:gd fmla="val 16667" name="adj"/>
            </a:avLst>
          </a:prstGeom>
          <a:gradFill>
            <a:gsLst>
              <a:gs pos="0">
                <a:srgbClr val="98FFAA"/>
              </a:gs>
              <a:gs pos="35000">
                <a:srgbClr val="B8FEC4"/>
              </a:gs>
              <a:gs pos="100000">
                <a:srgbClr val="E1FFE8"/>
              </a:gs>
            </a:gsLst>
            <a:lin ang="16200000" scaled="0"/>
          </a:gradFill>
          <a:ln cap="flat" cmpd="sng" w="9525">
            <a:solidFill>
              <a:srgbClr val="27B55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Single </a:t>
            </a:r>
            <a:endParaRPr sz="12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cxnSp>
        <p:nvCxnSpPr>
          <p:cNvPr id="191" name="Google Shape;191;p32"/>
          <p:cNvCxnSpPr>
            <a:stCxn id="185" idx="2"/>
            <a:endCxn id="190" idx="0"/>
          </p:cNvCxnSpPr>
          <p:nvPr/>
        </p:nvCxnSpPr>
        <p:spPr>
          <a:xfrm rot="5400000">
            <a:off x="3212746" y="642920"/>
            <a:ext cx="988200" cy="3301200"/>
          </a:xfrm>
          <a:prstGeom prst="bentConnector3">
            <a:avLst>
              <a:gd fmla="val 50006" name="adj1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92" name="Google Shape;192;p32"/>
          <p:cNvCxnSpPr>
            <a:stCxn id="185" idx="2"/>
            <a:endCxn id="186" idx="0"/>
          </p:cNvCxnSpPr>
          <p:nvPr/>
        </p:nvCxnSpPr>
        <p:spPr>
          <a:xfrm flipH="1" rot="-5400000">
            <a:off x="6949996" y="206870"/>
            <a:ext cx="988200" cy="4173300"/>
          </a:xfrm>
          <a:prstGeom prst="bentConnector3">
            <a:avLst>
              <a:gd fmla="val 50006" name="adj1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93" name="Google Shape;193;p32"/>
          <p:cNvCxnSpPr>
            <a:stCxn id="185" idx="2"/>
            <a:endCxn id="189" idx="0"/>
          </p:cNvCxnSpPr>
          <p:nvPr/>
        </p:nvCxnSpPr>
        <p:spPr>
          <a:xfrm rot="5400000">
            <a:off x="4158196" y="1588370"/>
            <a:ext cx="988200" cy="1410300"/>
          </a:xfrm>
          <a:prstGeom prst="bentConnector3">
            <a:avLst>
              <a:gd fmla="val 50006" name="adj1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94" name="Google Shape;194;p32"/>
          <p:cNvCxnSpPr>
            <a:stCxn id="185" idx="2"/>
            <a:endCxn id="187" idx="0"/>
          </p:cNvCxnSpPr>
          <p:nvPr/>
        </p:nvCxnSpPr>
        <p:spPr>
          <a:xfrm flipH="1" rot="-5400000">
            <a:off x="5991046" y="1165820"/>
            <a:ext cx="988200" cy="2255400"/>
          </a:xfrm>
          <a:prstGeom prst="bentConnector3">
            <a:avLst>
              <a:gd fmla="val 50006" name="adj1"/>
            </a:avLst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195" name="Google Shape;195;p32"/>
          <p:cNvCxnSpPr/>
          <p:nvPr/>
        </p:nvCxnSpPr>
        <p:spPr>
          <a:xfrm flipH="1">
            <a:off x="5556738" y="2307102"/>
            <a:ext cx="28136" cy="480645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3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55600" lvl="0" marL="35560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A derived class with </a:t>
            </a:r>
            <a:r>
              <a:rPr b="1" lang="en-US">
                <a:solidFill>
                  <a:srgbClr val="FF0000"/>
                </a:solidFill>
              </a:rPr>
              <a:t>only one base </a:t>
            </a:r>
            <a:r>
              <a:rPr lang="en-US"/>
              <a:t>class is called </a:t>
            </a:r>
            <a:r>
              <a:rPr b="1" lang="en-US">
                <a:solidFill>
                  <a:srgbClr val="FF0000"/>
                </a:solidFill>
              </a:rPr>
              <a:t>single inheritance</a:t>
            </a:r>
            <a:r>
              <a:rPr lang="en-US"/>
              <a:t>.</a:t>
            </a:r>
            <a:endParaRPr/>
          </a:p>
          <a:p>
            <a:pPr indent="-355600" lvl="0" marL="35560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Implement an “is-a” relationship</a:t>
            </a:r>
            <a:endParaRPr/>
          </a:p>
          <a:p>
            <a:pPr indent="-355600" lvl="0" marL="355600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			</a:t>
            </a:r>
            <a:endParaRPr/>
          </a:p>
          <a:p>
            <a:pPr indent="-355600" lvl="0" marL="355600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					</a:t>
            </a:r>
            <a:endParaRPr/>
          </a:p>
          <a:p>
            <a:pPr indent="-355600" lvl="0" marL="355600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					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2" name="Google Shape;202;p33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US"/>
            </a:br>
            <a:r>
              <a:rPr lang="en-US"/>
              <a:t>Single Inheritance</a:t>
            </a:r>
            <a:endParaRPr/>
          </a:p>
        </p:txBody>
      </p:sp>
      <p:sp>
        <p:nvSpPr>
          <p:cNvPr id="203" name="Google Shape;203;p33"/>
          <p:cNvSpPr/>
          <p:nvPr/>
        </p:nvSpPr>
        <p:spPr>
          <a:xfrm>
            <a:off x="4336869" y="2351314"/>
            <a:ext cx="1959428" cy="757646"/>
          </a:xfrm>
          <a:prstGeom prst="rect">
            <a:avLst/>
          </a:prstGeom>
          <a:gradFill>
            <a:gsLst>
              <a:gs pos="0">
                <a:srgbClr val="98FFAA"/>
              </a:gs>
              <a:gs pos="35000">
                <a:srgbClr val="B8FEC4"/>
              </a:gs>
              <a:gs pos="100000">
                <a:srgbClr val="E1FFE8"/>
              </a:gs>
            </a:gsLst>
            <a:lin ang="16200000" scaled="0"/>
          </a:gradFill>
          <a:ln cap="flat" cmpd="sng" w="9525">
            <a:solidFill>
              <a:srgbClr val="27B55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Base Class</a:t>
            </a:r>
            <a:endParaRPr sz="12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204" name="Google Shape;204;p33"/>
          <p:cNvSpPr/>
          <p:nvPr/>
        </p:nvSpPr>
        <p:spPr>
          <a:xfrm>
            <a:off x="4489269" y="4175760"/>
            <a:ext cx="1959428" cy="757646"/>
          </a:xfrm>
          <a:prstGeom prst="rect">
            <a:avLst/>
          </a:prstGeom>
          <a:gradFill>
            <a:gsLst>
              <a:gs pos="0">
                <a:srgbClr val="98FFAA"/>
              </a:gs>
              <a:gs pos="35000">
                <a:srgbClr val="B8FEC4"/>
              </a:gs>
              <a:gs pos="100000">
                <a:srgbClr val="E1FFE8"/>
              </a:gs>
            </a:gsLst>
            <a:lin ang="16200000" scaled="0"/>
          </a:gradFill>
          <a:ln cap="flat" cmpd="sng" w="9525">
            <a:solidFill>
              <a:srgbClr val="27B552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Derived Class</a:t>
            </a:r>
            <a:endParaRPr sz="12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205" name="Google Shape;205;p33"/>
          <p:cNvSpPr/>
          <p:nvPr/>
        </p:nvSpPr>
        <p:spPr>
          <a:xfrm>
            <a:off x="5212080" y="3108960"/>
            <a:ext cx="404949" cy="1066800"/>
          </a:xfrm>
          <a:prstGeom prst="downArrow">
            <a:avLst>
              <a:gd fmla="val 50000" name="adj1"/>
              <a:gd fmla="val 50000" name="adj2"/>
            </a:avLst>
          </a:prstGeom>
          <a:gradFill>
            <a:gsLst>
              <a:gs pos="0">
                <a:srgbClr val="FF7D7A"/>
              </a:gs>
              <a:gs pos="35000">
                <a:srgbClr val="FFA3A3"/>
              </a:gs>
              <a:gs pos="100000">
                <a:srgbClr val="FFD9D6"/>
              </a:gs>
            </a:gsLst>
            <a:lin ang="16200000" scaled="0"/>
          </a:gradFill>
          <a:ln cap="flat" cmpd="sng" w="9525">
            <a:solidFill>
              <a:srgbClr val="FD3A2F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4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55600" lvl="0" marL="355600" rtl="0" algn="l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0" marL="355600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FF0000"/>
                </a:solidFill>
              </a:rPr>
              <a:t>Class base</a:t>
            </a:r>
            <a:endParaRPr/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FF0000"/>
                </a:solidFill>
              </a:rPr>
              <a:t>{</a:t>
            </a:r>
            <a:endParaRPr/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FF0000"/>
                </a:solidFill>
              </a:rPr>
              <a:t>Member of base class</a:t>
            </a:r>
            <a:endParaRPr/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FF0000"/>
                </a:solidFill>
              </a:rPr>
              <a:t>};</a:t>
            </a:r>
            <a:endParaRPr/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FF0000"/>
                </a:solidFill>
              </a:rPr>
              <a:t>Class derive: public/private/protected base</a:t>
            </a:r>
            <a:endParaRPr/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FF0000"/>
                </a:solidFill>
              </a:rPr>
              <a:t>{</a:t>
            </a:r>
            <a:endParaRPr/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FF0000"/>
                </a:solidFill>
              </a:rPr>
              <a:t>Member of derive class </a:t>
            </a:r>
            <a:endParaRPr/>
          </a:p>
          <a:p>
            <a:pPr indent="-355600" lvl="0" marL="1322388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>
                <a:solidFill>
                  <a:srgbClr val="FF0000"/>
                </a:solidFill>
              </a:rPr>
              <a:t>};</a:t>
            </a:r>
            <a:endParaRPr/>
          </a:p>
          <a:p>
            <a:pPr indent="-355600" lvl="0" marL="355600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2" name="Google Shape;212;p34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US"/>
            </a:br>
            <a:r>
              <a:rPr lang="en-US"/>
              <a:t>Syntax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19" name="Google Shape;219;p3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3218" y="647114"/>
            <a:ext cx="11746524" cy="56692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EY light background">
  <a:themeElements>
    <a:clrScheme name="Custom 8">
      <a:dk1>
        <a:srgbClr val="FFFFFF"/>
      </a:dk1>
      <a:lt1>
        <a:srgbClr val="2E2E38"/>
      </a:lt1>
      <a:dk2>
        <a:srgbClr val="FFE600"/>
      </a:dk2>
      <a:lt2>
        <a:srgbClr val="000000"/>
      </a:lt2>
      <a:accent1>
        <a:srgbClr val="2DB757"/>
      </a:accent1>
      <a:accent2>
        <a:srgbClr val="27ACAA"/>
      </a:accent2>
      <a:accent3>
        <a:srgbClr val="188CE5"/>
      </a:accent3>
      <a:accent4>
        <a:srgbClr val="3D108A"/>
      </a:accent4>
      <a:accent5>
        <a:srgbClr val="FF4136"/>
      </a:accent5>
      <a:accent6>
        <a:srgbClr val="FF6D0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